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4" r:id="rId9"/>
    <p:sldId id="265" r:id="rId10"/>
    <p:sldId id="275" r:id="rId11"/>
    <p:sldId id="266" r:id="rId12"/>
    <p:sldId id="268" r:id="rId13"/>
    <p:sldId id="269" r:id="rId14"/>
    <p:sldId id="282" r:id="rId15"/>
    <p:sldId id="274" r:id="rId16"/>
    <p:sldId id="267" r:id="rId17"/>
    <p:sldId id="273" r:id="rId18"/>
    <p:sldId id="271" r:id="rId19"/>
    <p:sldId id="270" r:id="rId20"/>
    <p:sldId id="272" r:id="rId21"/>
    <p:sldId id="277" r:id="rId22"/>
    <p:sldId id="278" r:id="rId23"/>
    <p:sldId id="279" r:id="rId24"/>
    <p:sldId id="280" r:id="rId25"/>
    <p:sldId id="276" r:id="rId26"/>
    <p:sldId id="284" r:id="rId27"/>
    <p:sldId id="281" r:id="rId28"/>
    <p:sldId id="28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7A5A1-15CD-47B6-B447-DDD510420EAF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CA134E-83FC-497F-B881-5770291BDC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3267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0613" y="933450"/>
            <a:ext cx="4487862" cy="33655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31148" y="4625629"/>
            <a:ext cx="4608484" cy="3657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0613" y="933450"/>
            <a:ext cx="4487862" cy="33655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31148" y="4625629"/>
            <a:ext cx="4608484" cy="3657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0613" y="933450"/>
            <a:ext cx="4487862" cy="33655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31148" y="4625629"/>
            <a:ext cx="4608484" cy="3657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0613" y="933450"/>
            <a:ext cx="4487862" cy="33655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31148" y="4625629"/>
            <a:ext cx="4608484" cy="3657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24BE-5DF3-429E-A5E8-3D3BB84AD3C7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661E-004D-4F52-AA3F-0B1AA06A6D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36208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24BE-5DF3-429E-A5E8-3D3BB84AD3C7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661E-004D-4F52-AA3F-0B1AA06A6D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36274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24BE-5DF3-429E-A5E8-3D3BB84AD3C7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661E-004D-4F52-AA3F-0B1AA06A6D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8640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24BE-5DF3-429E-A5E8-3D3BB84AD3C7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661E-004D-4F52-AA3F-0B1AA06A6D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1028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24BE-5DF3-429E-A5E8-3D3BB84AD3C7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661E-004D-4F52-AA3F-0B1AA06A6D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0704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24BE-5DF3-429E-A5E8-3D3BB84AD3C7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661E-004D-4F52-AA3F-0B1AA06A6D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7295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24BE-5DF3-429E-A5E8-3D3BB84AD3C7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661E-004D-4F52-AA3F-0B1AA06A6D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327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24BE-5DF3-429E-A5E8-3D3BB84AD3C7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661E-004D-4F52-AA3F-0B1AA06A6D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4553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24BE-5DF3-429E-A5E8-3D3BB84AD3C7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661E-004D-4F52-AA3F-0B1AA06A6D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1790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24BE-5DF3-429E-A5E8-3D3BB84AD3C7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661E-004D-4F52-AA3F-0B1AA06A6D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319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24BE-5DF3-429E-A5E8-3D3BB84AD3C7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661E-004D-4F52-AA3F-0B1AA06A6D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7223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B4BDF80-5C8F-4A38-A246-139F548B666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2093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724BE-5DF3-429E-A5E8-3D3BB84AD3C7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8661E-004D-4F52-AA3F-0B1AA06A6D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3588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gif"/><Relationship Id="rId5" Type="http://schemas.openxmlformats.org/officeDocument/2006/relationships/image" Target="../media/image10.jpeg"/><Relationship Id="rId4" Type="http://schemas.openxmlformats.org/officeDocument/2006/relationships/image" Target="../media/image7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gif"/><Relationship Id="rId5" Type="http://schemas.openxmlformats.org/officeDocument/2006/relationships/slide" Target="slide2.xml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Внешняя политика СССР</a:t>
            </a:r>
            <a:br>
              <a:rPr lang="ru-RU" dirty="0" smtClean="0"/>
            </a:br>
            <a:r>
              <a:rPr lang="ru-RU" dirty="0" smtClean="0"/>
              <a:t>и начало «холодной войны»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8354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урока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154076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Доказать, что «авторами» холодной войны являлись 2 мировые державы: СССР и США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13977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Ход урока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Причины «холодной войны»</a:t>
            </a:r>
          </a:p>
          <a:p>
            <a:r>
              <a:rPr lang="ru-RU" dirty="0" smtClean="0"/>
              <a:t>СССР и «план Маршала»</a:t>
            </a:r>
          </a:p>
          <a:p>
            <a:r>
              <a:rPr lang="ru-RU" dirty="0" smtClean="0"/>
              <a:t>Создание двух систем союзов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71710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dirty="0" smtClean="0"/>
              <a:t>В ожидании лучшего…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3"/>
            <a:ext cx="8208912" cy="2736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Пережившие страдания, лишения, горечь утраты близких, люди в десятках стран мира, в том числе и в СССР, мечтали, чтобы закончившаяся война была последней в истории человечества.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248" t="12061" r="25406" b="41228"/>
          <a:stretch/>
        </p:blipFill>
        <p:spPr bwMode="auto">
          <a:xfrm>
            <a:off x="1475656" y="3212976"/>
            <a:ext cx="6160170" cy="34169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30103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/>
              <a:t>В ожидании лучшего…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047415"/>
            <a:ext cx="4896544" cy="504056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Однако этим надеждам не суждено было сбыться. Отношения между державами победительницами, СССР и США, в 1945-1947 гг. стремительно ухудшались. Их соперничество привело к гонке вооружений, борьбе за контроль над ключевыми районами мира, росту числа локальных конфликтов и созданию системы военных союзов. Оно все чаще характеризовалось как «холодная война».</a:t>
            </a:r>
          </a:p>
          <a:p>
            <a:pPr marL="0" indent="0">
              <a:buNone/>
            </a:pPr>
            <a:r>
              <a:rPr lang="ru-RU" sz="2900" b="1" i="1" dirty="0" smtClean="0"/>
              <a:t>См. видео «Первая сессия генеральной ассамблеи»</a:t>
            </a:r>
          </a:p>
          <a:p>
            <a:endParaRPr lang="ru-RU" dirty="0"/>
          </a:p>
        </p:txBody>
      </p:sp>
      <p:pic>
        <p:nvPicPr>
          <p:cNvPr id="4" name="Рисунок 3" descr="502px-Nagasakibom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2836" y="1268760"/>
            <a:ext cx="3618809" cy="43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541" y="5636665"/>
            <a:ext cx="3834875" cy="74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69250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2209232" y="202557"/>
            <a:ext cx="7081678" cy="1296144"/>
          </a:xfrm>
        </p:spPr>
        <p:txBody>
          <a:bodyPr tIns="34011">
            <a:normAutofit/>
          </a:bodyPr>
          <a:lstStyle/>
          <a:p>
            <a:pPr>
              <a:tabLst>
                <a:tab pos="634643" algn="l"/>
                <a:tab pos="1269286" algn="l"/>
                <a:tab pos="1901146" algn="l"/>
                <a:tab pos="2538573" algn="l"/>
                <a:tab pos="3173216" algn="l"/>
                <a:tab pos="3807859" algn="l"/>
                <a:tab pos="4441111" algn="l"/>
                <a:tab pos="5072970" algn="l"/>
                <a:tab pos="5711788" algn="l"/>
                <a:tab pos="6346431" algn="l"/>
                <a:tab pos="6981074" algn="l"/>
                <a:tab pos="7612934" algn="l"/>
              </a:tabLst>
            </a:pPr>
            <a:r>
              <a:rPr lang="ru-RU" sz="3500" dirty="0"/>
              <a:t>Понятие </a:t>
            </a:r>
            <a:r>
              <a:rPr lang="ru-RU" sz="3500" dirty="0" smtClean="0"/>
              <a:t>«холодной войны»</a:t>
            </a:r>
            <a:endParaRPr lang="ru-RU" sz="3500" dirty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75656" y="1340768"/>
            <a:ext cx="7408879" cy="3879767"/>
          </a:xfrm>
        </p:spPr>
        <p:txBody>
          <a:bodyPr tIns="21641">
            <a:normAutofit/>
          </a:bodyPr>
          <a:lstStyle/>
          <a:p>
            <a:pPr marL="94640" indent="0" algn="ctr">
              <a:buClr>
                <a:srgbClr val="7DA647"/>
              </a:buClr>
              <a:buSzPct val="45000"/>
              <a:buNone/>
              <a:tabLst>
                <a:tab pos="634643" algn="l"/>
                <a:tab pos="1269286" algn="l"/>
                <a:tab pos="1901146" algn="l"/>
                <a:tab pos="2538573" algn="l"/>
                <a:tab pos="3173216" algn="l"/>
                <a:tab pos="3807859" algn="l"/>
                <a:tab pos="4441111" algn="l"/>
                <a:tab pos="5072970" algn="l"/>
                <a:tab pos="5711788" algn="l"/>
                <a:tab pos="6346431" algn="l"/>
                <a:tab pos="6981074" algn="l"/>
                <a:tab pos="7612934" algn="l"/>
              </a:tabLst>
            </a:pPr>
            <a:r>
              <a:rPr lang="ru-RU" sz="2600" i="1" dirty="0" smtClean="0"/>
              <a:t>Термин «холодная война» был введён американским журналистом и писателем-фантастом  У. </a:t>
            </a:r>
            <a:r>
              <a:rPr lang="ru-RU" sz="2600" i="1" dirty="0" err="1" smtClean="0"/>
              <a:t>Липпманом</a:t>
            </a:r>
            <a:r>
              <a:rPr lang="ru-RU" sz="2600" i="1" dirty="0" smtClean="0"/>
              <a:t>.</a:t>
            </a:r>
          </a:p>
          <a:p>
            <a:pPr marL="94640" indent="0">
              <a:buClr>
                <a:srgbClr val="7DA647"/>
              </a:buClr>
              <a:buSzPct val="45000"/>
              <a:buNone/>
              <a:tabLst>
                <a:tab pos="634643" algn="l"/>
                <a:tab pos="1269286" algn="l"/>
                <a:tab pos="1901146" algn="l"/>
                <a:tab pos="2538573" algn="l"/>
                <a:tab pos="3173216" algn="l"/>
                <a:tab pos="3807859" algn="l"/>
                <a:tab pos="4441111" algn="l"/>
                <a:tab pos="5072970" algn="l"/>
                <a:tab pos="5711788" algn="l"/>
                <a:tab pos="6346431" algn="l"/>
                <a:tab pos="6981074" algn="l"/>
                <a:tab pos="7612934" algn="l"/>
              </a:tabLst>
            </a:pPr>
            <a:r>
              <a:rPr lang="ru-RU" b="1" dirty="0" smtClean="0"/>
              <a:t>«Холодная война» </a:t>
            </a:r>
            <a:r>
              <a:rPr lang="ru-RU" dirty="0" smtClean="0"/>
              <a:t>- это состояние напряжённой конфронтации в отношениях между капиталистическими и социалистическими странами во главе с США и СССР.</a:t>
            </a:r>
          </a:p>
          <a:p>
            <a:pPr marL="377168" indent="-282528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634643" algn="l"/>
                <a:tab pos="1269286" algn="l"/>
                <a:tab pos="1901146" algn="l"/>
                <a:tab pos="2538573" algn="l"/>
                <a:tab pos="3173216" algn="l"/>
                <a:tab pos="3807859" algn="l"/>
                <a:tab pos="4441111" algn="l"/>
                <a:tab pos="5072970" algn="l"/>
                <a:tab pos="5711788" algn="l"/>
                <a:tab pos="6346431" algn="l"/>
                <a:tab pos="6981074" algn="l"/>
                <a:tab pos="7612934" algn="l"/>
              </a:tabLst>
            </a:pPr>
            <a:endParaRPr lang="ru-RU" dirty="0" smtClean="0"/>
          </a:p>
        </p:txBody>
      </p:sp>
      <p:pic>
        <p:nvPicPr>
          <p:cNvPr id="3076" name="Picture 4" descr="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7544"/>
            <a:ext cx="2043314" cy="18606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150px-Fat_m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581128"/>
            <a:ext cx="2445319" cy="20842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76604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7809397" cy="1064272"/>
          </a:xfrm>
        </p:spPr>
        <p:txBody>
          <a:bodyPr tIns="34011"/>
          <a:lstStyle/>
          <a:p>
            <a:pPr>
              <a:tabLst>
                <a:tab pos="634643" algn="l"/>
                <a:tab pos="1269286" algn="l"/>
                <a:tab pos="1901146" algn="l"/>
                <a:tab pos="2538573" algn="l"/>
                <a:tab pos="3173216" algn="l"/>
                <a:tab pos="3807859" algn="l"/>
                <a:tab pos="4441111" algn="l"/>
                <a:tab pos="5072970" algn="l"/>
                <a:tab pos="5711788" algn="l"/>
                <a:tab pos="6346431" algn="l"/>
                <a:tab pos="6981074" algn="l"/>
                <a:tab pos="7612934" algn="l"/>
              </a:tabLst>
            </a:pPr>
            <a:r>
              <a:rPr lang="ru-RU" dirty="0" smtClean="0"/>
              <a:t>Причины «холодной войны»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3568" y="908720"/>
            <a:ext cx="7809397" cy="5256584"/>
          </a:xfrm>
        </p:spPr>
        <p:txBody>
          <a:bodyPr tIns="24735">
            <a:noAutofit/>
          </a:bodyPr>
          <a:lstStyle/>
          <a:p>
            <a:pPr marL="94640" indent="0">
              <a:buClr>
                <a:srgbClr val="7DA647"/>
              </a:buClr>
              <a:buSzPct val="45000"/>
              <a:buNone/>
              <a:tabLst>
                <a:tab pos="634643" algn="l"/>
                <a:tab pos="1269286" algn="l"/>
                <a:tab pos="1901146" algn="l"/>
                <a:tab pos="2538573" algn="l"/>
                <a:tab pos="3173216" algn="l"/>
                <a:tab pos="3807859" algn="l"/>
                <a:tab pos="4441111" algn="l"/>
                <a:tab pos="5072970" algn="l"/>
                <a:tab pos="5711788" algn="l"/>
                <a:tab pos="6346431" algn="l"/>
                <a:tab pos="6981074" algn="l"/>
                <a:tab pos="7612934" algn="l"/>
              </a:tabLst>
            </a:pPr>
            <a:r>
              <a:rPr lang="ru-RU" dirty="0" smtClean="0"/>
              <a:t>1. Отсутствие общего врага у стран антигитлеровской коалиции.</a:t>
            </a:r>
          </a:p>
          <a:p>
            <a:pPr marL="94640" indent="0">
              <a:buClr>
                <a:srgbClr val="7DA647"/>
              </a:buClr>
              <a:buSzPct val="45000"/>
              <a:buNone/>
              <a:tabLst>
                <a:tab pos="634643" algn="l"/>
                <a:tab pos="1269286" algn="l"/>
                <a:tab pos="1901146" algn="l"/>
                <a:tab pos="2538573" algn="l"/>
                <a:tab pos="3173216" algn="l"/>
                <a:tab pos="3807859" algn="l"/>
                <a:tab pos="4441111" algn="l"/>
                <a:tab pos="5072970" algn="l"/>
                <a:tab pos="5711788" algn="l"/>
                <a:tab pos="6346431" algn="l"/>
                <a:tab pos="6981074" algn="l"/>
                <a:tab pos="7612934" algn="l"/>
              </a:tabLst>
            </a:pPr>
            <a:r>
              <a:rPr lang="ru-RU" dirty="0" smtClean="0"/>
              <a:t>2. Стремление СССР и США к доминированию в послевоенном мире.</a:t>
            </a:r>
          </a:p>
          <a:p>
            <a:pPr marL="94640" indent="0">
              <a:buClr>
                <a:srgbClr val="7DA647"/>
              </a:buClr>
              <a:buSzPct val="45000"/>
              <a:buNone/>
              <a:tabLst>
                <a:tab pos="634643" algn="l"/>
                <a:tab pos="1269286" algn="l"/>
                <a:tab pos="1901146" algn="l"/>
                <a:tab pos="2538573" algn="l"/>
                <a:tab pos="3173216" algn="l"/>
                <a:tab pos="3807859" algn="l"/>
                <a:tab pos="4441111" algn="l"/>
                <a:tab pos="5072970" algn="l"/>
                <a:tab pos="5711788" algn="l"/>
                <a:tab pos="6346431" algn="l"/>
                <a:tab pos="6981074" algn="l"/>
                <a:tab pos="7612934" algn="l"/>
              </a:tabLst>
            </a:pPr>
            <a:r>
              <a:rPr lang="ru-RU" dirty="0" smtClean="0"/>
              <a:t>3. Противоречия между капиталистической и социалистической общественно-политическими системами.</a:t>
            </a:r>
          </a:p>
          <a:p>
            <a:pPr marL="94640" indent="0">
              <a:buClr>
                <a:srgbClr val="7DA647"/>
              </a:buClr>
              <a:buSzPct val="45000"/>
              <a:buNone/>
              <a:tabLst>
                <a:tab pos="634643" algn="l"/>
                <a:tab pos="1269286" algn="l"/>
                <a:tab pos="1901146" algn="l"/>
                <a:tab pos="2538573" algn="l"/>
                <a:tab pos="3173216" algn="l"/>
                <a:tab pos="3807859" algn="l"/>
                <a:tab pos="4441111" algn="l"/>
                <a:tab pos="5072970" algn="l"/>
                <a:tab pos="5711788" algn="l"/>
                <a:tab pos="6346431" algn="l"/>
                <a:tab pos="6981074" algn="l"/>
                <a:tab pos="7612934" algn="l"/>
              </a:tabLst>
            </a:pPr>
            <a:r>
              <a:rPr lang="ru-RU" dirty="0" smtClean="0"/>
              <a:t>4. Политические амбиции руководителей СССР(Иосиф Сталин) и США (Гарри Трумэн)</a:t>
            </a:r>
          </a:p>
        </p:txBody>
      </p:sp>
    </p:spTree>
    <p:extLst>
      <p:ext uri="{BB962C8B-B14F-4D97-AF65-F5344CB8AC3E}">
        <p14:creationId xmlns:p14="http://schemas.microsoft.com/office/powerpoint/2010/main" xmlns="" val="2721774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539552" y="260648"/>
            <a:ext cx="8090140" cy="937538"/>
          </a:xfrm>
        </p:spPr>
        <p:txBody>
          <a:bodyPr tIns="34011">
            <a:normAutofit fontScale="90000"/>
          </a:bodyPr>
          <a:lstStyle/>
          <a:p>
            <a:pPr algn="l">
              <a:tabLst>
                <a:tab pos="634643" algn="l"/>
                <a:tab pos="1269286" algn="l"/>
                <a:tab pos="1901146" algn="l"/>
                <a:tab pos="2538573" algn="l"/>
                <a:tab pos="3173216" algn="l"/>
                <a:tab pos="3807859" algn="l"/>
                <a:tab pos="4441111" algn="l"/>
                <a:tab pos="5072970" algn="l"/>
                <a:tab pos="5711788" algn="l"/>
                <a:tab pos="6346431" algn="l"/>
                <a:tab pos="6981074" algn="l"/>
                <a:tab pos="7612934" algn="l"/>
              </a:tabLst>
            </a:pPr>
            <a:r>
              <a:rPr lang="ru-RU" dirty="0" smtClean="0"/>
              <a:t>«Холодная война» сопровождалась: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528" y="1273110"/>
            <a:ext cx="8820472" cy="4676170"/>
          </a:xfrm>
        </p:spPr>
        <p:txBody>
          <a:bodyPr tIns="24735">
            <a:normAutofit/>
          </a:bodyPr>
          <a:lstStyle/>
          <a:p>
            <a:pPr marL="94640" indent="0">
              <a:buClr>
                <a:srgbClr val="7DA647"/>
              </a:buClr>
              <a:buSzPct val="45000"/>
              <a:buNone/>
              <a:tabLst>
                <a:tab pos="634643" algn="l"/>
                <a:tab pos="1269286" algn="l"/>
                <a:tab pos="1901146" algn="l"/>
                <a:tab pos="2538573" algn="l"/>
                <a:tab pos="3173216" algn="l"/>
                <a:tab pos="3807859" algn="l"/>
                <a:tab pos="4441111" algn="l"/>
                <a:tab pos="5072970" algn="l"/>
                <a:tab pos="5711788" algn="l"/>
                <a:tab pos="6346431" algn="l"/>
                <a:tab pos="6981074" algn="l"/>
                <a:tab pos="7612934" algn="l"/>
              </a:tabLst>
            </a:pPr>
            <a:r>
              <a:rPr lang="ru-RU" dirty="0" smtClean="0"/>
              <a:t>1. Гонкой вооружений и усиленной подготовкой к «горячей» войне;</a:t>
            </a:r>
          </a:p>
          <a:p>
            <a:pPr marL="94640" indent="0">
              <a:buClr>
                <a:srgbClr val="7DA647"/>
              </a:buClr>
              <a:buSzPct val="45000"/>
              <a:buNone/>
              <a:tabLst>
                <a:tab pos="634643" algn="l"/>
                <a:tab pos="1269286" algn="l"/>
                <a:tab pos="1901146" algn="l"/>
                <a:tab pos="2538573" algn="l"/>
                <a:tab pos="3173216" algn="l"/>
                <a:tab pos="3807859" algn="l"/>
                <a:tab pos="4441111" algn="l"/>
                <a:tab pos="5072970" algn="l"/>
                <a:tab pos="5711788" algn="l"/>
                <a:tab pos="6346431" algn="l"/>
                <a:tab pos="6981074" algn="l"/>
                <a:tab pos="7612934" algn="l"/>
              </a:tabLst>
            </a:pPr>
            <a:r>
              <a:rPr lang="ru-RU" dirty="0" smtClean="0"/>
              <a:t>2. Соперничеством во всех сферах общественной жизни;</a:t>
            </a:r>
          </a:p>
          <a:p>
            <a:pPr marL="94640" indent="0">
              <a:buClr>
                <a:srgbClr val="7DA647"/>
              </a:buClr>
              <a:buSzPct val="45000"/>
              <a:buNone/>
              <a:tabLst>
                <a:tab pos="634643" algn="l"/>
                <a:tab pos="1269286" algn="l"/>
                <a:tab pos="1901146" algn="l"/>
                <a:tab pos="2538573" algn="l"/>
                <a:tab pos="3173216" algn="l"/>
                <a:tab pos="3807859" algn="l"/>
                <a:tab pos="4441111" algn="l"/>
                <a:tab pos="5072970" algn="l"/>
                <a:tab pos="5711788" algn="l"/>
                <a:tab pos="6346431" algn="l"/>
                <a:tab pos="6981074" algn="l"/>
                <a:tab pos="7612934" algn="l"/>
              </a:tabLst>
            </a:pPr>
            <a:r>
              <a:rPr lang="ru-RU" dirty="0" smtClean="0"/>
              <a:t>3. Острой идеологической борьбой и созданием образа внешнего врага;</a:t>
            </a:r>
          </a:p>
          <a:p>
            <a:pPr marL="94640" indent="0">
              <a:buClr>
                <a:srgbClr val="7DA647"/>
              </a:buClr>
              <a:buSzPct val="45000"/>
              <a:buNone/>
              <a:tabLst>
                <a:tab pos="634643" algn="l"/>
                <a:tab pos="1269286" algn="l"/>
                <a:tab pos="1901146" algn="l"/>
                <a:tab pos="2538573" algn="l"/>
                <a:tab pos="3173216" algn="l"/>
                <a:tab pos="3807859" algn="l"/>
                <a:tab pos="4441111" algn="l"/>
                <a:tab pos="5072970" algn="l"/>
                <a:tab pos="5711788" algn="l"/>
                <a:tab pos="6346431" algn="l"/>
                <a:tab pos="6981074" algn="l"/>
                <a:tab pos="7612934" algn="l"/>
              </a:tabLst>
            </a:pPr>
            <a:r>
              <a:rPr lang="ru-RU" dirty="0" smtClean="0"/>
              <a:t>4. Борьбой за сферы влияния в мире;</a:t>
            </a:r>
          </a:p>
          <a:p>
            <a:pPr marL="94640" indent="0">
              <a:buClr>
                <a:srgbClr val="7DA647"/>
              </a:buClr>
              <a:buSzPct val="45000"/>
              <a:buNone/>
              <a:tabLst>
                <a:tab pos="634643" algn="l"/>
                <a:tab pos="1269286" algn="l"/>
                <a:tab pos="1901146" algn="l"/>
                <a:tab pos="2538573" algn="l"/>
                <a:tab pos="3173216" algn="l"/>
                <a:tab pos="3807859" algn="l"/>
                <a:tab pos="4441111" algn="l"/>
                <a:tab pos="5072970" algn="l"/>
                <a:tab pos="5711788" algn="l"/>
                <a:tab pos="6346431" algn="l"/>
                <a:tab pos="6981074" algn="l"/>
                <a:tab pos="7612934" algn="l"/>
              </a:tabLst>
            </a:pPr>
            <a:r>
              <a:rPr lang="ru-RU" dirty="0" smtClean="0"/>
              <a:t>5. Локальными вооруженными конфликтами.</a:t>
            </a:r>
          </a:p>
        </p:txBody>
      </p:sp>
    </p:spTree>
    <p:extLst>
      <p:ext uri="{BB962C8B-B14F-4D97-AF65-F5344CB8AC3E}">
        <p14:creationId xmlns:p14="http://schemas.microsoft.com/office/powerpoint/2010/main" xmlns="" val="477723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7991475" cy="10795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>
                <a:latin typeface="Times New Roman" pitchFamily="18" charset="0"/>
              </a:rPr>
              <a:t>Кто виноват? США и страны Запада.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686800" cy="4824413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</a:rPr>
              <a:t>В своей речи в марте 1946 г. У.Черчилль призвал противопоставить силе СССР силу англосаксонского мира.</a:t>
            </a:r>
          </a:p>
          <a:p>
            <a:pPr marL="457200" indent="-4572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</a:rPr>
              <a:t>Ядерный шантаж СССР: 196 бомб для уничтожения 20 советских городов.</a:t>
            </a:r>
          </a:p>
          <a:p>
            <a:pPr marL="457200" indent="-4572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</a:rPr>
              <a:t>«Доктрина Трумэна» — «спасение» Европы от советской экспансии: экономическая помощь Европе; размещение военных баз вблизи советских границ; использование военных сил против СССР; поддержание внутренней оппозиции в странах Восточной Европы.</a:t>
            </a:r>
          </a:p>
          <a:p>
            <a:pPr marL="457200" indent="-4572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</a:rPr>
              <a:t>План Дж. Маршалла: усиление проникновения США в Европу за счет оказания экономической помощи европейским странам, пострадавшим в годы Второй мировой войны (17 млрд. долларов)</a:t>
            </a:r>
          </a:p>
        </p:txBody>
      </p:sp>
    </p:spTree>
    <p:extLst>
      <p:ext uri="{BB962C8B-B14F-4D97-AF65-F5344CB8AC3E}">
        <p14:creationId xmlns:p14="http://schemas.microsoft.com/office/powerpoint/2010/main" xmlns="" val="2474123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150" name="Picture 6" descr="Холодная войн к лл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8147" name="Text Box 3"/>
          <p:cNvSpPr txBox="1">
            <a:spLocks noChangeArrowheads="1"/>
          </p:cNvSpPr>
          <p:nvPr/>
        </p:nvSpPr>
        <p:spPr bwMode="auto">
          <a:xfrm>
            <a:off x="4140200" y="333375"/>
            <a:ext cx="4608513" cy="6413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333300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Глобальное соперничество между СССР и США в 1946-1991 гг.</a:t>
            </a:r>
          </a:p>
        </p:txBody>
      </p:sp>
      <p:pic>
        <p:nvPicPr>
          <p:cNvPr id="518148" name="Picture 4" descr="J0354376">
            <a:hlinkClick r:id="rId3" action="ppaction://hlinksldjump"/>
          </p:cNvPr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8839200" y="6572250"/>
            <a:ext cx="304800" cy="2857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8151" name="WordArt 7"/>
          <p:cNvSpPr>
            <a:spLocks noChangeArrowheads="1" noChangeShapeType="1" noTextEdit="1"/>
          </p:cNvSpPr>
          <p:nvPr/>
        </p:nvSpPr>
        <p:spPr bwMode="auto">
          <a:xfrm rot="21189725">
            <a:off x="325961" y="330960"/>
            <a:ext cx="4392613" cy="151288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  <a:scene3d>
              <a:camera prst="legacyPerspectiveFront">
                <a:rot lat="19799999" lon="20939999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FF"/>
                    </a:gs>
                    <a:gs pos="100000">
                      <a:srgbClr val="B8B8D0"/>
                    </a:gs>
                  </a:gsLst>
                  <a:lin ang="2157224" scaled="1"/>
                </a:gradFill>
                <a:latin typeface="Impact"/>
              </a:rPr>
              <a:t>ХОЛОДНАЯ  ВОЙНА</a:t>
            </a:r>
          </a:p>
        </p:txBody>
      </p:sp>
    </p:spTree>
    <p:extLst>
      <p:ext uri="{BB962C8B-B14F-4D97-AF65-F5344CB8AC3E}">
        <p14:creationId xmlns:p14="http://schemas.microsoft.com/office/powerpoint/2010/main" xmlns="" val="2952152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18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18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8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8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8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518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47" grpId="0"/>
      <p:bldP spid="51815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002588" cy="103187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Кто виноват? СССР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686800" cy="4824413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200" dirty="0" smtClean="0">
                <a:latin typeface="Times New Roman" pitchFamily="18" charset="0"/>
              </a:rPr>
              <a:t>Стремление изменить режим черноморских проливов.</a:t>
            </a:r>
          </a:p>
          <a:p>
            <a:pPr marL="457200" indent="-4572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200" dirty="0" smtClean="0">
                <a:latin typeface="Times New Roman" pitchFamily="18" charset="0"/>
              </a:rPr>
              <a:t>Возвращение Карского и </a:t>
            </a:r>
            <a:r>
              <a:rPr lang="ru-RU" sz="2200" dirty="0" err="1" smtClean="0">
                <a:latin typeface="Times New Roman" pitchFamily="18" charset="0"/>
              </a:rPr>
              <a:t>Ардаганского</a:t>
            </a:r>
            <a:r>
              <a:rPr lang="ru-RU" sz="2200" dirty="0" smtClean="0">
                <a:latin typeface="Times New Roman" pitchFamily="18" charset="0"/>
              </a:rPr>
              <a:t> округов.</a:t>
            </a:r>
          </a:p>
          <a:p>
            <a:pPr marL="457200" indent="-4572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200" dirty="0" smtClean="0">
                <a:latin typeface="Times New Roman" pitchFamily="18" charset="0"/>
              </a:rPr>
              <a:t>Совместное управление Танжером (Северная Африка).</a:t>
            </a:r>
          </a:p>
          <a:p>
            <a:pPr marL="457200" indent="-4572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200" dirty="0" smtClean="0">
                <a:latin typeface="Times New Roman" pitchFamily="18" charset="0"/>
              </a:rPr>
              <a:t>Заинтересованность в изменении режима управления Сирией, Ливаном.</a:t>
            </a:r>
          </a:p>
          <a:p>
            <a:pPr marL="457200" indent="-4572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200" dirty="0" smtClean="0">
                <a:latin typeface="Times New Roman" pitchFamily="18" charset="0"/>
              </a:rPr>
              <a:t>Протекторат СССР над Триполитанией (Ливия).</a:t>
            </a:r>
          </a:p>
          <a:p>
            <a:pPr marL="457200" indent="-4572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200" dirty="0" smtClean="0">
                <a:latin typeface="Times New Roman" pitchFamily="18" charset="0"/>
              </a:rPr>
              <a:t>В 1949 г. СССР произвел первое испытание ядерного оружия. Советские ученые первыми разработали новое поколение оружия — термоядерное.</a:t>
            </a:r>
          </a:p>
          <a:p>
            <a:pPr marL="457200" indent="-4572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200" dirty="0" smtClean="0">
                <a:latin typeface="Times New Roman" pitchFamily="18" charset="0"/>
              </a:rPr>
              <a:t>1947 год. Создание Информационного бюро коммунистических партий (</a:t>
            </a:r>
            <a:r>
              <a:rPr lang="ru-RU" sz="2200" dirty="0" err="1" smtClean="0">
                <a:latin typeface="Times New Roman" pitchFamily="18" charset="0"/>
              </a:rPr>
              <a:t>Коминформ</a:t>
            </a:r>
            <a:r>
              <a:rPr lang="ru-RU" sz="2200" dirty="0" smtClean="0">
                <a:latin typeface="Times New Roman" pitchFamily="18" charset="0"/>
              </a:rPr>
              <a:t>) — организации, которая имела политические и идеологические цели противостояния Западу.</a:t>
            </a:r>
          </a:p>
          <a:p>
            <a:pPr marL="457200" indent="-4572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200" dirty="0" smtClean="0">
                <a:latin typeface="Times New Roman" pitchFamily="18" charset="0"/>
              </a:rPr>
              <a:t>Доктрина А. Жданова: мир разделен на два лагеря — «империалистический» (во главе с США) и «демократический» (во главе с СССР) </a:t>
            </a:r>
          </a:p>
        </p:txBody>
      </p:sp>
    </p:spTree>
    <p:extLst>
      <p:ext uri="{BB962C8B-B14F-4D97-AF65-F5344CB8AC3E}">
        <p14:creationId xmlns:p14="http://schemas.microsoft.com/office/powerpoint/2010/main" xmlns="" val="2465285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Ядерные цели США на территории СССР</a:t>
            </a:r>
            <a:endParaRPr lang="ru-RU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069" t="12062" r="11844" b="8333"/>
          <a:stretch/>
        </p:blipFill>
        <p:spPr bwMode="auto">
          <a:xfrm>
            <a:off x="0" y="1412776"/>
            <a:ext cx="9135377" cy="5445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74891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5486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План «Маршалла»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260" y="548680"/>
            <a:ext cx="9144000" cy="5877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(официальное </a:t>
            </a:r>
            <a:r>
              <a:rPr lang="ru-RU" sz="2000" dirty="0"/>
              <a:t>название — «Программа восстановления Европы») — </a:t>
            </a:r>
            <a:r>
              <a:rPr lang="ru-RU" sz="2400" b="1" dirty="0"/>
              <a:t>программа помощи Европе после Второй мировой войны, выдвинутая в 1947 г. госсекретарём США Дж. Маршаллом. В рамках реализации этой программы на Парижской конференции 12 ― 15 июля 1947 г. была создана Организация европейского экономического сотрудничества. </a:t>
            </a:r>
            <a:r>
              <a:rPr lang="ru-RU" sz="2000" dirty="0"/>
              <a:t>На эту конференцию были также приглашены представители СССР и государств Восточной Европы, однако Сталин не допустил участия в обсуждении ни одной из находившихся под советским контролем стран. В «Плане Маршалла» приняли участие 16 государств Европы: Великобритания, Франция, Италия, Бельгия, Нидерланды, Люксембург, Швеция, Норвегия, Дания, Ирландия, Исландия, Португалия, Австрия, Швейцария, Греция, Турция. После создания Федеративной республики Германия, действие «Плана Маршалла» было распространено и на это государство. </a:t>
            </a:r>
            <a:endParaRPr lang="ru-RU" sz="1800" b="1" i="1" dirty="0"/>
          </a:p>
        </p:txBody>
      </p:sp>
    </p:spTree>
    <p:extLst>
      <p:ext uri="{BB962C8B-B14F-4D97-AF65-F5344CB8AC3E}">
        <p14:creationId xmlns:p14="http://schemas.microsoft.com/office/powerpoint/2010/main" xmlns="" val="2350288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Условия: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Все эти страны получили помощь США при условии: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отказа от политики национализации промышленности,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сохранения свободы частного предпринимательства,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поощрения частных американских инвестиций,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свободного доступа американских товаров в эти страны при одностороннем снижении ими таможенных тарифов и т. д. 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9317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176" name="Picture 8" descr="Копия Копия Без имени-1копирование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524028"/>
              </a:clrFrom>
              <a:clrTo>
                <a:srgbClr val="524028">
                  <a:alpha val="0"/>
                </a:srgbClr>
              </a:clrTo>
            </a:clrChange>
            <a:lum bright="-6000" contrast="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838" y="4224338"/>
            <a:ext cx="5364162" cy="263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9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987675" y="692150"/>
            <a:ext cx="4032250" cy="579438"/>
          </a:xfrm>
          <a:noFill/>
          <a:ln/>
          <a:effectLst>
            <a:outerShdw dist="12700" dir="16200000" algn="ctr" rotWithShape="0">
              <a:srgbClr val="FFFF9B"/>
            </a:outerShdw>
          </a:effectLst>
          <a:extLs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3200" b="1">
                <a:latin typeface="Arial" charset="0"/>
              </a:rPr>
              <a:t>ПЛАН МАРШАЛЛА</a:t>
            </a:r>
          </a:p>
        </p:txBody>
      </p:sp>
      <p:sp>
        <p:nvSpPr>
          <p:cNvPr id="519171" name="Text Box 3"/>
          <p:cNvSpPr txBox="1">
            <a:spLocks noChangeArrowheads="1"/>
          </p:cNvSpPr>
          <p:nvPr/>
        </p:nvSpPr>
        <p:spPr bwMode="auto">
          <a:xfrm>
            <a:off x="4643438" y="1844675"/>
            <a:ext cx="3960812" cy="6413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333300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Программа восстановления и развития Европы после 2МВ.</a:t>
            </a:r>
          </a:p>
        </p:txBody>
      </p:sp>
      <p:pic>
        <p:nvPicPr>
          <p:cNvPr id="519172" name="Picture 4" descr="J0354376">
            <a:hlinkClick r:id="rId3" action="ppaction://hlinksldjump"/>
          </p:cNvPr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8839200" y="6572250"/>
            <a:ext cx="304800" cy="2857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9174" name="Picture 6" descr="Маршалл пр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68313" y="1989138"/>
            <a:ext cx="2944812" cy="4546600"/>
          </a:xfrm>
          <a:ln w="57150" cmpd="thickThin">
            <a:solidFill>
              <a:srgbClr val="966D2A"/>
            </a:solidFill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9175" name="Picture 7" descr="flag[1]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284538"/>
            <a:ext cx="649287" cy="35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9177" name="Picture 9" descr="dict010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0D79C4"/>
              </a:clrFrom>
              <a:clrTo>
                <a:srgbClr val="0D79C4">
                  <a:alpha val="0"/>
                </a:srgbClr>
              </a:clrTo>
            </a:clrChange>
            <a:lum bright="-6000" contrast="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725" y="4581525"/>
            <a:ext cx="528638" cy="79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14874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9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9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9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19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19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19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19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19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19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19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19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19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19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19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2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2000"/>
                                        <p:tgtEl>
                                          <p:spTgt spid="519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/>
                                        <p:tgtEl>
                                          <p:spTgt spid="519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9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9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9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9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519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9170" grpId="0" animBg="1"/>
      <p:bldP spid="51917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Динамика ВВП и СССР</a:t>
            </a:r>
            <a:br>
              <a:rPr lang="ru-RU" sz="3600" dirty="0" smtClean="0"/>
            </a:br>
            <a:r>
              <a:rPr lang="ru-RU" sz="3600" dirty="0" smtClean="0"/>
              <a:t>в годы Второй мировой войны (млрд)</a:t>
            </a:r>
            <a:endParaRPr lang="ru-RU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015" t="18516" r="31676" b="34430"/>
          <a:stretch/>
        </p:blipFill>
        <p:spPr bwMode="auto">
          <a:xfrm>
            <a:off x="1619672" y="1518036"/>
            <a:ext cx="6026753" cy="37684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5532566"/>
            <a:ext cx="8892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Вопрос:</a:t>
            </a:r>
          </a:p>
          <a:p>
            <a:r>
              <a:rPr lang="ru-RU" sz="2400" b="1" i="1" dirty="0" smtClean="0"/>
              <a:t>Какова причина такой разницы в ВВП между двумя великими державами в годы 2-й мировой?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xmlns="" val="2652129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 1947 году коммунисты восточноевропейских стран по указанию Информбюро решительно осудили «план Маршала». В противовес ему они выдвинули идею ускоренного развития своих стран с опорой на собственные силы и при поддержке СССР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24359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Вместо распущенного в 1943 г. Коминтерна осенью 1947 г. Было создано </a:t>
            </a:r>
            <a:r>
              <a:rPr lang="ru-RU" sz="2800" b="1" dirty="0" smtClean="0"/>
              <a:t>Информационное бюро коммунистических и рабочих партий (Информбюро)- 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600" b="1" dirty="0" smtClean="0"/>
              <a:t>международный </a:t>
            </a:r>
            <a:r>
              <a:rPr lang="ru-RU" sz="3600" b="1" dirty="0"/>
              <a:t>координационный центр, созданный по решению совещания коммунистических и рабочих партий, состоявшегося в Польше в конце сентября 1947 г. </a:t>
            </a:r>
            <a:r>
              <a:rPr lang="ru-RU" dirty="0"/>
              <a:t>В состав </a:t>
            </a:r>
            <a:r>
              <a:rPr lang="ru-RU" dirty="0" err="1"/>
              <a:t>Коминформбюро</a:t>
            </a:r>
            <a:r>
              <a:rPr lang="ru-RU" dirty="0"/>
              <a:t> вошли представители коммунистических и рабочих партий Болгарии, Венгрии, Италии, Польши, Румынии, Франции, Чехословакии, Югославии и Советского Союза. Первоначально штаб-квартира </a:t>
            </a:r>
            <a:r>
              <a:rPr lang="ru-RU" dirty="0" err="1"/>
              <a:t>Коминформбюро</a:t>
            </a:r>
            <a:r>
              <a:rPr lang="ru-RU" dirty="0"/>
              <a:t> размещалась в Белграде, однако после конфликта советского и югославского руководства она была перебазирована в Бухарест. На совещаниях </a:t>
            </a:r>
            <a:r>
              <a:rPr lang="ru-RU" dirty="0" err="1"/>
              <a:t>Коминформбюро</a:t>
            </a:r>
            <a:r>
              <a:rPr lang="ru-RU" dirty="0"/>
              <a:t> были приняты Декларация по вопросу о международном положении (1947), резолюции «Об обмене опытом и о координации деятельности партий» (1947), «Защита мира и борьба с поджигателями войны», «Единство рабочего класса и задачи коммунистических и рабочих партий» (1949). </a:t>
            </a:r>
          </a:p>
        </p:txBody>
      </p:sp>
    </p:spTree>
    <p:extLst>
      <p:ext uri="{BB962C8B-B14F-4D97-AF65-F5344CB8AC3E}">
        <p14:creationId xmlns:p14="http://schemas.microsoft.com/office/powerpoint/2010/main" xmlns="" val="694940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872208"/>
          </a:xfrm>
        </p:spPr>
        <p:txBody>
          <a:bodyPr>
            <a:noAutofit/>
          </a:bodyPr>
          <a:lstStyle/>
          <a:p>
            <a:r>
              <a:rPr lang="ru-RU" sz="2800" dirty="0" smtClean="0"/>
              <a:t>В ответ на создание США Западноевропейского союза (ЗЕС) в январе 1949 года СССР и его союзники - Албания, Болгария, Венгрия, Монголия, Польша, Румыния, Чехословакия создали </a:t>
            </a:r>
            <a:r>
              <a:rPr lang="ru-RU" sz="2800" b="1" dirty="0" smtClean="0"/>
              <a:t>Совет Экономической Взаимопомощи.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380106"/>
            <a:ext cx="9114218" cy="44557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> — </a:t>
            </a:r>
            <a:r>
              <a:rPr lang="ru-RU" sz="2400" b="1" dirty="0"/>
              <a:t>межправительственная экономическая организация социалистических стран. Создана в 1949 г. по решению экономического совещания представителей СССР, Болгарии, Венгрии, Польши, Румынии и Чехословакии. </a:t>
            </a:r>
            <a:r>
              <a:rPr lang="ru-RU" sz="2000" dirty="0"/>
              <a:t>В момент создания СЭВ речь шла о том, чтобы этим политическим актом продемонстрировать солидарность социалистических стран перед лицом Западной Европы, начавшей осуществление «плана Маршалла». Устав СЭВ вступил в действие лишь в 1960 г., когда руководство СССР пыталось сделать СЭВ социалистической альтернативой европейского «общего рынка». В 1974 г. СЭВ получил статус наблюдателя в ООН. Целью создания СЭВ провозглашалось содействие экономическому развитию стран-участниц, повышение уровня индустриализации, уровня жизни, производительности труда и т. д. </a:t>
            </a:r>
          </a:p>
        </p:txBody>
      </p:sp>
    </p:spTree>
    <p:extLst>
      <p:ext uri="{BB962C8B-B14F-4D97-AF65-F5344CB8AC3E}">
        <p14:creationId xmlns:p14="http://schemas.microsoft.com/office/powerpoint/2010/main" xmlns="" val="1403772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/>
              <a:t>Биполярный мир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664" y="836712"/>
            <a:ext cx="5688632" cy="5859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068720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апреле 1949 г. США, Канада, Великобритания, Франция, Италия, Бельгия, Голландия, Люксембург, Норвегий, Дания, Исландия и Португалия учредили военно-политический союз – Организацию Североатлантического договора (НАТО).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87691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i="1" dirty="0" smtClean="0"/>
              <a:t>На с. 272 учебника прочитайте документальные материалы из сборника «Осмысление истории» (1996) и проанализируйте позиции двух авторов:</a:t>
            </a:r>
          </a:p>
          <a:p>
            <a:pPr marL="514350" indent="-514350">
              <a:buAutoNum type="arabicPeriod"/>
            </a:pPr>
            <a:r>
              <a:rPr lang="ru-RU" dirty="0" smtClean="0"/>
              <a:t>Согласны ли вы с высказанными ими мнениями </a:t>
            </a:r>
            <a:r>
              <a:rPr lang="ru-RU" dirty="0" smtClean="0"/>
              <a:t> </a:t>
            </a:r>
            <a:r>
              <a:rPr lang="ru-RU" dirty="0" smtClean="0"/>
              <a:t>политике СССР и США?</a:t>
            </a:r>
          </a:p>
          <a:p>
            <a:pPr marL="514350" indent="-514350">
              <a:buAutoNum type="arabicPeriod"/>
            </a:pPr>
            <a:r>
              <a:rPr lang="ru-RU" dirty="0" smtClean="0"/>
              <a:t>Что вы думаете о развитии советско-американских отношений в первые послевоенные годы?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82012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ru-RU" dirty="0" smtClean="0"/>
              <a:t>Локальные конфликты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08721"/>
            <a:ext cx="8229600" cy="2664296"/>
          </a:xfrm>
        </p:spPr>
        <p:txBody>
          <a:bodyPr/>
          <a:lstStyle/>
          <a:p>
            <a:pPr>
              <a:buFontTx/>
              <a:buChar char="-"/>
            </a:pPr>
            <a:r>
              <a:rPr lang="ru-RU" dirty="0" smtClean="0"/>
              <a:t>Примета послевоенных лет. Они превратились в пробу сил на периферии блоковых систем. Наиболее крупный военный конфликт начального периода «холодной войны» произошел в Корее.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7550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Участники конфликта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1684784"/>
          </a:xfrm>
        </p:spPr>
        <p:txBody>
          <a:bodyPr/>
          <a:lstStyle/>
          <a:p>
            <a:r>
              <a:rPr lang="ru-RU" dirty="0" smtClean="0"/>
              <a:t>США</a:t>
            </a:r>
          </a:p>
          <a:p>
            <a:r>
              <a:rPr lang="ru-RU" dirty="0" smtClean="0"/>
              <a:t>Южная Корея</a:t>
            </a:r>
          </a:p>
          <a:p>
            <a:r>
              <a:rPr lang="ru-RU" dirty="0" smtClean="0"/>
              <a:t>Страны ЗЕС</a:t>
            </a: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1684784"/>
          </a:xfrm>
        </p:spPr>
        <p:txBody>
          <a:bodyPr/>
          <a:lstStyle/>
          <a:p>
            <a:r>
              <a:rPr lang="ru-RU" dirty="0" smtClean="0"/>
              <a:t>СССР</a:t>
            </a:r>
          </a:p>
          <a:p>
            <a:r>
              <a:rPr lang="ru-RU" dirty="0" smtClean="0"/>
              <a:t>Северная Корея</a:t>
            </a:r>
          </a:p>
          <a:p>
            <a:r>
              <a:rPr lang="ru-RU" dirty="0" smtClean="0"/>
              <a:t>КНР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8711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936" name="Picture 8" descr="Корейская война пр 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08937" name="Picture 9" descr="КВ  к ВС 8 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22750" y="0"/>
            <a:ext cx="49212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08934" name="Picture 6" descr="58 пар ВС 8 0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08935" name="Text Box 7"/>
          <p:cNvSpPr txBox="1">
            <a:spLocks noChangeArrowheads="1"/>
          </p:cNvSpPr>
          <p:nvPr/>
        </p:nvSpPr>
        <p:spPr bwMode="auto">
          <a:xfrm>
            <a:off x="323850" y="6308725"/>
            <a:ext cx="41036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Разделительная линия по 58 параллели.</a:t>
            </a:r>
          </a:p>
        </p:txBody>
      </p:sp>
      <p:pic>
        <p:nvPicPr>
          <p:cNvPr id="508932" name="Picture 4" descr="J0354376">
            <a:hlinkClick r:id="rId5" action="ppaction://hlinksldjump"/>
          </p:cNvPr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8839200" y="6572250"/>
            <a:ext cx="304800" cy="2857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3743325" cy="701675"/>
          </a:xfrm>
          <a:noFill/>
          <a:ln/>
          <a:effectLst>
            <a:outerShdw dist="12700" dir="16200000" algn="ctr" rotWithShape="0">
              <a:srgbClr val="FFFF9B"/>
            </a:outerShdw>
          </a:effectLst>
          <a:extLs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4000" b="1">
                <a:solidFill>
                  <a:srgbClr val="B42200"/>
                </a:solidFill>
                <a:latin typeface="Arial" charset="0"/>
              </a:rPr>
              <a:t>1950 – 1953 </a:t>
            </a:r>
            <a:r>
              <a:rPr lang="ru-RU" sz="3200" b="1">
                <a:solidFill>
                  <a:srgbClr val="B42200"/>
                </a:solidFill>
                <a:latin typeface="Arial" charset="0"/>
              </a:rPr>
              <a:t>гг.</a:t>
            </a:r>
            <a:r>
              <a:rPr lang="ru-RU" sz="4000" b="1">
                <a:solidFill>
                  <a:srgbClr val="B42200"/>
                </a:solidFill>
                <a:latin typeface="Arial" charset="0"/>
              </a:rPr>
              <a:t> </a:t>
            </a:r>
          </a:p>
        </p:txBody>
      </p:sp>
      <p:sp>
        <p:nvSpPr>
          <p:cNvPr id="508931" name="Text Box 3"/>
          <p:cNvSpPr txBox="1">
            <a:spLocks noChangeArrowheads="1"/>
          </p:cNvSpPr>
          <p:nvPr/>
        </p:nvSpPr>
        <p:spPr bwMode="auto">
          <a:xfrm>
            <a:off x="5003800" y="333375"/>
            <a:ext cx="3024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33330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39381C"/>
                </a:solidFill>
                <a:latin typeface="Arial" charset="0"/>
              </a:rPr>
              <a:t>Корейская  война.</a:t>
            </a:r>
          </a:p>
        </p:txBody>
      </p:sp>
    </p:spTree>
    <p:extLst>
      <p:ext uri="{BB962C8B-B14F-4D97-AF65-F5344CB8AC3E}">
        <p14:creationId xmlns:p14="http://schemas.microsoft.com/office/powerpoint/2010/main" xmlns="" val="3196736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89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8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8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08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5089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5089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5089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08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5089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08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508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8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08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089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089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508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8935" grpId="0"/>
      <p:bldP spid="508935" grpId="1"/>
      <p:bldP spid="508935" grpId="2"/>
      <p:bldP spid="508930" grpId="0" animBg="1"/>
      <p:bldP spid="50893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>
          <a:xfrm>
            <a:off x="251520" y="260648"/>
            <a:ext cx="8568951" cy="987944"/>
          </a:xfrm>
        </p:spPr>
        <p:txBody>
          <a:bodyPr tIns="34011">
            <a:normAutofit/>
          </a:bodyPr>
          <a:lstStyle/>
          <a:p>
            <a:pPr algn="l">
              <a:tabLst>
                <a:tab pos="634643" algn="l"/>
                <a:tab pos="1269286" algn="l"/>
                <a:tab pos="1901146" algn="l"/>
                <a:tab pos="2538573" algn="l"/>
                <a:tab pos="3173216" algn="l"/>
                <a:tab pos="3807859" algn="l"/>
                <a:tab pos="4441111" algn="l"/>
                <a:tab pos="5072970" algn="l"/>
                <a:tab pos="5711788" algn="l"/>
                <a:tab pos="6346431" algn="l"/>
                <a:tab pos="6981074" algn="l"/>
                <a:tab pos="7612934" algn="l"/>
              </a:tabLst>
            </a:pPr>
            <a:r>
              <a:rPr lang="ru-RU" sz="3500" b="1" i="1" dirty="0"/>
              <a:t>Последствия «холодной войны» для СССР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4225" y="1268760"/>
            <a:ext cx="8076207" cy="5230643"/>
          </a:xfrm>
        </p:spPr>
        <p:txBody>
          <a:bodyPr tIns="24735">
            <a:normAutofit/>
          </a:bodyPr>
          <a:lstStyle/>
          <a:p>
            <a:pPr marL="94640" indent="0">
              <a:buClr>
                <a:srgbClr val="7DA647"/>
              </a:buClr>
              <a:buSzPct val="45000"/>
              <a:buNone/>
              <a:tabLst>
                <a:tab pos="634643" algn="l"/>
                <a:tab pos="1269286" algn="l"/>
                <a:tab pos="1901146" algn="l"/>
                <a:tab pos="2538573" algn="l"/>
                <a:tab pos="3173216" algn="l"/>
                <a:tab pos="3807859" algn="l"/>
                <a:tab pos="4441111" algn="l"/>
                <a:tab pos="5072970" algn="l"/>
                <a:tab pos="5711788" algn="l"/>
                <a:tab pos="6346431" algn="l"/>
                <a:tab pos="6981074" algn="l"/>
                <a:tab pos="7612934" algn="l"/>
              </a:tabLst>
            </a:pPr>
            <a:r>
              <a:rPr lang="ru-RU" sz="2800" dirty="0" smtClean="0"/>
              <a:t>1. Огромные </a:t>
            </a:r>
            <a:r>
              <a:rPr lang="ru-RU" sz="2800" dirty="0"/>
              <a:t>расходы на гонку вооружений </a:t>
            </a:r>
          </a:p>
          <a:p>
            <a:pPr marL="94640" indent="0">
              <a:buClr>
                <a:srgbClr val="7DA647"/>
              </a:buClr>
              <a:buSzPct val="45000"/>
              <a:buNone/>
              <a:tabLst>
                <a:tab pos="634643" algn="l"/>
                <a:tab pos="1269286" algn="l"/>
                <a:tab pos="1901146" algn="l"/>
                <a:tab pos="2538573" algn="l"/>
                <a:tab pos="3173216" algn="l"/>
                <a:tab pos="3807859" algn="l"/>
                <a:tab pos="4441111" algn="l"/>
                <a:tab pos="5072970" algn="l"/>
                <a:tab pos="5711788" algn="l"/>
                <a:tab pos="6346431" algn="l"/>
                <a:tab pos="6981074" algn="l"/>
                <a:tab pos="7612934" algn="l"/>
              </a:tabLst>
            </a:pPr>
            <a:r>
              <a:rPr lang="ru-RU" sz="2800" dirty="0" smtClean="0"/>
              <a:t>2. Расходы </a:t>
            </a:r>
            <a:r>
              <a:rPr lang="ru-RU" sz="2800" dirty="0"/>
              <a:t>на поддержку стран-сателлитов (стран, входящих ОВД)</a:t>
            </a:r>
          </a:p>
          <a:p>
            <a:pPr marL="94640" indent="0">
              <a:buClr>
                <a:srgbClr val="7DA647"/>
              </a:buClr>
              <a:buSzPct val="45000"/>
              <a:buNone/>
              <a:tabLst>
                <a:tab pos="634643" algn="l"/>
                <a:tab pos="1269286" algn="l"/>
                <a:tab pos="1901146" algn="l"/>
                <a:tab pos="2538573" algn="l"/>
                <a:tab pos="3173216" algn="l"/>
                <a:tab pos="3807859" algn="l"/>
                <a:tab pos="4441111" algn="l"/>
                <a:tab pos="5072970" algn="l"/>
                <a:tab pos="5711788" algn="l"/>
                <a:tab pos="6346431" algn="l"/>
                <a:tab pos="6981074" algn="l"/>
                <a:tab pos="7612934" algn="l"/>
              </a:tabLst>
            </a:pPr>
            <a:r>
              <a:rPr lang="ru-RU" sz="2800" dirty="0" smtClean="0"/>
              <a:t>3. Установление </a:t>
            </a:r>
            <a:r>
              <a:rPr lang="ru-RU" sz="2800" dirty="0"/>
              <a:t>«железного занавеса», ограничение контактов со странами Запада</a:t>
            </a:r>
          </a:p>
          <a:p>
            <a:pPr marL="94640" indent="0">
              <a:buClr>
                <a:srgbClr val="7DA647"/>
              </a:buClr>
              <a:buSzPct val="45000"/>
              <a:buNone/>
              <a:tabLst>
                <a:tab pos="634643" algn="l"/>
                <a:tab pos="1269286" algn="l"/>
                <a:tab pos="1901146" algn="l"/>
                <a:tab pos="2538573" algn="l"/>
                <a:tab pos="3173216" algn="l"/>
                <a:tab pos="3807859" algn="l"/>
                <a:tab pos="4441111" algn="l"/>
                <a:tab pos="5072970" algn="l"/>
                <a:tab pos="5711788" algn="l"/>
                <a:tab pos="6346431" algn="l"/>
                <a:tab pos="6981074" algn="l"/>
                <a:tab pos="7612934" algn="l"/>
              </a:tabLst>
            </a:pPr>
            <a:r>
              <a:rPr lang="ru-RU" sz="2800" dirty="0" smtClean="0"/>
              <a:t>4. Ужесточение </a:t>
            </a:r>
            <a:r>
              <a:rPr lang="ru-RU" sz="2800" dirty="0"/>
              <a:t>внутриполитического курса</a:t>
            </a:r>
          </a:p>
          <a:p>
            <a:pPr marL="94640" indent="0">
              <a:buClr>
                <a:srgbClr val="7DA647"/>
              </a:buClr>
              <a:buSzPct val="45000"/>
              <a:buNone/>
              <a:tabLst>
                <a:tab pos="634643" algn="l"/>
                <a:tab pos="1269286" algn="l"/>
                <a:tab pos="1901146" algn="l"/>
                <a:tab pos="2538573" algn="l"/>
                <a:tab pos="3173216" algn="l"/>
                <a:tab pos="3807859" algn="l"/>
                <a:tab pos="4441111" algn="l"/>
                <a:tab pos="5072970" algn="l"/>
                <a:tab pos="5711788" algn="l"/>
                <a:tab pos="6346431" algn="l"/>
                <a:tab pos="6981074" algn="l"/>
                <a:tab pos="7612934" algn="l"/>
              </a:tabLst>
            </a:pPr>
            <a:r>
              <a:rPr lang="ru-RU" sz="2800" dirty="0" smtClean="0"/>
              <a:t>5. Отсутствие </a:t>
            </a:r>
            <a:r>
              <a:rPr lang="ru-RU" sz="2800" dirty="0"/>
              <a:t>доступа к новейшим зарубежным технологиям, технологическое отставание от стран Запада</a:t>
            </a:r>
          </a:p>
        </p:txBody>
      </p:sp>
    </p:spTree>
    <p:extLst>
      <p:ext uri="{BB962C8B-B14F-4D97-AF65-F5344CB8AC3E}">
        <p14:creationId xmlns:p14="http://schemas.microsoft.com/office/powerpoint/2010/main" xmlns="" val="787345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Click="0" advTm="10000">
        <p14:reveal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В чем состояли причины «холодной войны»?</a:t>
            </a:r>
          </a:p>
          <a:p>
            <a:r>
              <a:rPr lang="ru-RU" dirty="0" smtClean="0"/>
              <a:t>Была ли опасность перерастания «холодной войны» в новую мировую войну с применением ядерного оружия? Свое мнение обоснуйте.</a:t>
            </a:r>
          </a:p>
          <a:p>
            <a:r>
              <a:rPr lang="ru-RU" dirty="0" smtClean="0"/>
              <a:t>Почему советское руководство отрицательно отнеслось к «плану Маршала»? Какие последствия имело бы его осуществление на территории СССР?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68780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Домашнее задание: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Подготовить ответы на вопросы после §28;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Подготовить сообщение по теме «Сельское хозяйство после </a:t>
            </a:r>
            <a:r>
              <a:rPr lang="ru-RU" smtClean="0"/>
              <a:t>войны».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49959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966</Words>
  <Application>Microsoft Office PowerPoint</Application>
  <PresentationFormat>Экран (4:3)</PresentationFormat>
  <Paragraphs>92</Paragraphs>
  <Slides>28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Внешняя политика СССР и начало «холодной войны»</vt:lpstr>
      <vt:lpstr>Цель урока</vt:lpstr>
      <vt:lpstr>Ход урока</vt:lpstr>
      <vt:lpstr>В ожидании лучшего…</vt:lpstr>
      <vt:lpstr>В ожидании лучшего…</vt:lpstr>
      <vt:lpstr>Понятие «холодной войны»</vt:lpstr>
      <vt:lpstr>Причины «холодной войны»</vt:lpstr>
      <vt:lpstr>«Холодная война» сопровождалась:</vt:lpstr>
      <vt:lpstr>Кто виноват? США и страны Запада.</vt:lpstr>
      <vt:lpstr>Слайд 10</vt:lpstr>
      <vt:lpstr>Кто виноват? СССР</vt:lpstr>
      <vt:lpstr>Ядерные цели США на территории СССР</vt:lpstr>
      <vt:lpstr>План «Маршалла»</vt:lpstr>
      <vt:lpstr>Условия:</vt:lpstr>
      <vt:lpstr>ПЛАН МАРШАЛЛА</vt:lpstr>
      <vt:lpstr>Динамика ВВП и СССР в годы Второй мировой войны (млрд)</vt:lpstr>
      <vt:lpstr>Слайд 17</vt:lpstr>
      <vt:lpstr>Вместо распущенного в 1943 г. Коминтерна осенью 1947 г. Было создано Информационное бюро коммунистических и рабочих партий (Информбюро)- </vt:lpstr>
      <vt:lpstr>В ответ на создание США Западноевропейского союза (ЗЕС) в январе 1949 года СССР и его союзники - Албания, Болгария, Венгрия, Монголия, Польша, Румыния, Чехословакия создали Совет Экономической Взаимопомощи.</vt:lpstr>
      <vt:lpstr>Биполярный мир</vt:lpstr>
      <vt:lpstr>Слайд 21</vt:lpstr>
      <vt:lpstr>Задание:</vt:lpstr>
      <vt:lpstr>Локальные конфликты</vt:lpstr>
      <vt:lpstr>Участники конфликта</vt:lpstr>
      <vt:lpstr>1950 – 1953 гг. </vt:lpstr>
      <vt:lpstr>Последствия «холодной войны» для СССР</vt:lpstr>
      <vt:lpstr>Рефлексия</vt:lpstr>
      <vt:lpstr>Домашнее задание: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Внешняя политика СССР и начало «холодной войны»</dc:title>
  <dc:creator>user</dc:creator>
  <cp:lastModifiedBy>Admin</cp:lastModifiedBy>
  <cp:revision>20</cp:revision>
  <dcterms:created xsi:type="dcterms:W3CDTF">2013-02-03T10:24:36Z</dcterms:created>
  <dcterms:modified xsi:type="dcterms:W3CDTF">2016-10-27T18:11:23Z</dcterms:modified>
</cp:coreProperties>
</file>